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Nunito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  <p:embeddedFont>
      <p:font typeface="Oswa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jK3RmZPmrlJaxh9TJOIxvWNx60I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ndy Ze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FC1868-5E86-41D7-B59F-A898217AF21C}">
  <a:tblStyle styleId="{BEFC1868-5E86-41D7-B59F-A898217AF2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4.xml"/><Relationship Id="rId55" Type="http://schemas.openxmlformats.org/officeDocument/2006/relationships/font" Target="fonts/MavenPro-bold.fntdata"/><Relationship Id="rId10" Type="http://schemas.openxmlformats.org/officeDocument/2006/relationships/slide" Target="slides/slide3.xml"/><Relationship Id="rId54" Type="http://schemas.openxmlformats.org/officeDocument/2006/relationships/font" Target="fonts/MavenPro-regular.fntdata"/><Relationship Id="rId13" Type="http://schemas.openxmlformats.org/officeDocument/2006/relationships/slide" Target="slides/slide6.xml"/><Relationship Id="rId57" Type="http://schemas.openxmlformats.org/officeDocument/2006/relationships/font" Target="fonts/Oswald-bold.fntdata"/><Relationship Id="rId12" Type="http://schemas.openxmlformats.org/officeDocument/2006/relationships/slide" Target="slides/slide5.xml"/><Relationship Id="rId56" Type="http://schemas.openxmlformats.org/officeDocument/2006/relationships/font" Target="fonts/Oswald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14T23:43:32.390">
    <p:pos x="619" y="922"/>
    <p:text>We are currently limited in how early we can predict sepsis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WLIUU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81f938c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81f938c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84116d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84116d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84116d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84116d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8949063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894906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f8949063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f8949063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f894906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f894906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4116d3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4116d3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84116d3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f84116d3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f8d23f2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f8d23f2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f8d23f3a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f8d23f3a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f8d23f3a1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f8d23f3a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8d23f2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8d23f2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f8d23f3a1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f8d23f3a1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f8d23f3a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f8d23f3a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f8949063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f8949063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89490632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5f8949063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f8d23f2c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f8d23f2c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f8d23f2c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f8d23f2c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f8d23f2c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f8d23f2c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f89490632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5f8949063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f8d23f2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f8d23f2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f8d23f2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f8d23f2c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search method= </a:t>
            </a:r>
            <a:r>
              <a:rPr lang="en-US" sz="1200">
                <a:highlight>
                  <a:srgbClr val="FCFCFC"/>
                </a:highlight>
              </a:rPr>
              <a:t>Tree-structured Parzen Estimator (TPE); sequentially construct models to approximate the performance of hyperparameters based on historical measurements</a:t>
            </a: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f81f938c2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5f81f938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f81f938c2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5f81f938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f81f938c2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5f81f938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Show progression of how certain hyperparameters seemed to work best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*Sample and hold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*RMS prop was never the best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*More hours previous was better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f8d23f2c5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5f8d23f2c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f8d23f2c5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5f8d23f2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f81f938c2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5f81f938c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*Results compared to leaderboard (based on utility score); based on val data until we have test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*25 percentile of the challenge, so not bad, but...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f81f938c2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5f81f938c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*Explain confusion matrix and explain why these measurements are not accurate for task at hand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doesn’t look good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Also, these </a:t>
            </a:r>
            <a:r>
              <a:rPr lang="en-US"/>
              <a:t>measurements</a:t>
            </a:r>
            <a:r>
              <a:rPr lang="en-US"/>
              <a:t> don’t quite fit the task at hand given that a false positive doesn’t account for predicting sepsis early (this is rewarded with the challenge)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Accuracy doesn’t consider the weighting (if you miss someone with sepsis and they die, this is much worse)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f8d23f2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f8d23f2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*Just not the right loss function for our purposes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f81f938c2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5f81f938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f81f93d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f81f93d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f8d23f3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f8d23f3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4116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4116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f8d23f2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f8d23f2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8d23f2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8d23f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84116d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84116d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" name="Google Shape;11;p1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1303800" y="1298700"/>
            <a:ext cx="70305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316670" y="1028700"/>
            <a:ext cx="6858000" cy="764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500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5" name="Google Shape;235;p22"/>
          <p:cNvSpPr txBox="1"/>
          <p:nvPr>
            <p:ph type="title"/>
          </p:nvPr>
        </p:nvSpPr>
        <p:spPr>
          <a:xfrm>
            <a:off x="316670" y="228852"/>
            <a:ext cx="6858000" cy="6598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10" type="dt"/>
          </p:nvPr>
        </p:nvSpPr>
        <p:spPr>
          <a:xfrm>
            <a:off x="6945477" y="4791074"/>
            <a:ext cx="936560" cy="21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11" type="ftr"/>
          </p:nvPr>
        </p:nvSpPr>
        <p:spPr>
          <a:xfrm>
            <a:off x="2845837" y="4791074"/>
            <a:ext cx="3452327" cy="21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12" type="sldNum"/>
          </p:nvPr>
        </p:nvSpPr>
        <p:spPr>
          <a:xfrm>
            <a:off x="6457951" y="4791074"/>
            <a:ext cx="327738" cy="21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2">
            <a:alphaModFix/>
          </a:blip>
          <a:srcRect b="1729" l="0" r="0" t="0"/>
          <a:stretch/>
        </p:blipFill>
        <p:spPr>
          <a:xfrm rot="-5400000">
            <a:off x="7265946" y="3428491"/>
            <a:ext cx="2940871" cy="48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061" y="4157675"/>
            <a:ext cx="1593345" cy="5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34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3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18" name="Google Shape;18;p1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9" name="Google Shape;19;p1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1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2" name="Google Shape;22;p1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1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6" name="Google Shape;26;p1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oogle Shape;30;p13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1" name="Google Shape;31;p1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2" name="Google Shape;32;p1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1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5" name="Google Shape;35;p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1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9" name="Google Shape;39;p1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3;p1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44" name="Google Shape;44;p1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1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3" name="Google Shape;53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7" name="Google Shape;67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6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7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74" name="Google Shape;74;p17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75" name="Google Shape;75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79" name="Google Shape;79;p1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1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83" name="Google Shape;83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" name="Google Shape;85;p1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9" name="Google Shape;8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9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97" name="Google Shape;97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0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03" name="Google Shape;103;p2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04" name="Google Shape;104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2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09" name="Google Shape;109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2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15" name="Google Shape;115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2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20" name="Google Shape;120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" name="Google Shape;123;p2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24" name="Google Shape;124;p2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2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30" name="Google Shape;130;p2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35" name="Google Shape;135;p2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138;p2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39" name="Google Shape;139;p2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2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45" name="Google Shape;145;p2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2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50" name="Google Shape;150;p2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55" name="Google Shape;155;p2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2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59" name="Google Shape;159;p2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64" name="Google Shape;164;p2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2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69" name="Google Shape;169;p2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75" name="Google Shape;175;p2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2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80" name="Google Shape;180;p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2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84" name="Google Shape;184;p2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89" name="Google Shape;189;p2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95" name="Google Shape;195;p2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2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00" name="Google Shape;200;p2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04" name="Google Shape;204;p2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2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10" name="Google Shape;210;p2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15" name="Google Shape;215;p2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20" name="Google Shape;220;p2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24" name="Google Shape;224;p2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0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5f81f938c2_0_168"/>
          <p:cNvPicPr preferRelativeResize="0"/>
          <p:nvPr/>
        </p:nvPicPr>
        <p:blipFill rotWithShape="1">
          <a:blip r:embed="rId3">
            <a:alphaModFix/>
          </a:blip>
          <a:srcRect b="576" l="347" r="347" t="15832"/>
          <a:stretch/>
        </p:blipFill>
        <p:spPr>
          <a:xfrm>
            <a:off x="0" y="0"/>
            <a:ext cx="9144003" cy="5130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5f81f938c2_0_168"/>
          <p:cNvSpPr/>
          <p:nvPr/>
        </p:nvSpPr>
        <p:spPr>
          <a:xfrm>
            <a:off x="0" y="0"/>
            <a:ext cx="9144000" cy="5165100"/>
          </a:xfrm>
          <a:prstGeom prst="rect">
            <a:avLst/>
          </a:prstGeom>
          <a:solidFill>
            <a:srgbClr val="062F55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5f81f938c2_0_1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g5f81f938c2_0_168"/>
          <p:cNvSpPr txBox="1"/>
          <p:nvPr>
            <p:ph idx="4294967295" type="title"/>
          </p:nvPr>
        </p:nvSpPr>
        <p:spPr>
          <a:xfrm>
            <a:off x="1056750" y="16870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Early Prediction of Sepsis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in ICU Patients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9" name="Google Shape;249;g5f81f938c2_0_168"/>
          <p:cNvSpPr txBox="1"/>
          <p:nvPr/>
        </p:nvSpPr>
        <p:spPr>
          <a:xfrm>
            <a:off x="1731025" y="3313700"/>
            <a:ext cx="5348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Andy Zeng, Yidi Jiang, Steven Hirsch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CHL7001- Applied Deep Learning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0" name="Google Shape;250;g5f81f938c2_0_168"/>
          <p:cNvSpPr txBox="1"/>
          <p:nvPr/>
        </p:nvSpPr>
        <p:spPr>
          <a:xfrm>
            <a:off x="506800" y="196350"/>
            <a:ext cx="3105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f84116d3a_0_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5f84116d3a_0_16"/>
          <p:cNvSpPr txBox="1"/>
          <p:nvPr>
            <p:ph type="title"/>
          </p:nvPr>
        </p:nvSpPr>
        <p:spPr>
          <a:xfrm>
            <a:off x="1224875" y="718950"/>
            <a:ext cx="70305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Data  (3 of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5f84116d3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63" y="1355075"/>
            <a:ext cx="6138674" cy="37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f84116d3a_0_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5f84116d3a_0_40"/>
          <p:cNvSpPr txBox="1"/>
          <p:nvPr/>
        </p:nvSpPr>
        <p:spPr>
          <a:xfrm>
            <a:off x="1174050" y="719400"/>
            <a:ext cx="8334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Imputation - Common Approaches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0" name="Google Shape;320;g5f84116d3a_0_40"/>
          <p:cNvSpPr txBox="1"/>
          <p:nvPr>
            <p:ph idx="1" type="body"/>
          </p:nvPr>
        </p:nvSpPr>
        <p:spPr>
          <a:xfrm>
            <a:off x="625638" y="1298694"/>
            <a:ext cx="7892700" cy="4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Mean Imputation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Rationale: Simple and common approach in the field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Disadvantage: Uses information from future time points and other patients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Imputation by Chained Equations (MICE)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Rationale: iterative process where all available data are used  to impute a given variable at a time; use random effect model to impute correlated longitudinal data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Disadvantage: Use future data to impute which is not reasonable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f89490632_1_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5f89490632_1_14"/>
          <p:cNvSpPr txBox="1"/>
          <p:nvPr/>
        </p:nvSpPr>
        <p:spPr>
          <a:xfrm>
            <a:off x="1174050" y="719400"/>
            <a:ext cx="8334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Imputation - Forward Fill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7" name="Google Shape;327;g5f89490632_1_14"/>
          <p:cNvSpPr txBox="1"/>
          <p:nvPr>
            <p:ph idx="1" type="body"/>
          </p:nvPr>
        </p:nvSpPr>
        <p:spPr>
          <a:xfrm>
            <a:off x="625638" y="1298694"/>
            <a:ext cx="7892700" cy="4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Rationale: </a:t>
            </a:r>
            <a:br>
              <a:rPr lang="en-US"/>
            </a:br>
            <a:r>
              <a:rPr lang="en-US"/>
              <a:t>	- Normal physiological ranges vary across individuals</a:t>
            </a:r>
            <a:br>
              <a:rPr lang="en-US"/>
            </a:br>
            <a:r>
              <a:rPr lang="en-US"/>
              <a:t>	- Imputation should not consider data from the future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Assumptions:</a:t>
            </a:r>
            <a:br>
              <a:rPr lang="en-US"/>
            </a:br>
            <a:r>
              <a:rPr lang="en-US"/>
              <a:t>	- The observation has not changed since it was last measured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Disadvantages</a:t>
            </a:r>
            <a:r>
              <a:rPr lang="en-US"/>
              <a:t>:</a:t>
            </a:r>
            <a:br>
              <a:rPr lang="en-US"/>
            </a:br>
            <a:r>
              <a:rPr lang="en-US"/>
              <a:t>	- Some measurements fluctuate quickly:</a:t>
            </a:r>
            <a:br>
              <a:rPr lang="en-US"/>
            </a:br>
            <a:r>
              <a:rPr lang="en-US"/>
              <a:t>	Heart rate from 48 hours ago may not be relevant now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89490632_1_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g5f89490632_1_28"/>
          <p:cNvSpPr txBox="1"/>
          <p:nvPr/>
        </p:nvSpPr>
        <p:spPr>
          <a:xfrm>
            <a:off x="1174050" y="719400"/>
            <a:ext cx="8334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Imputation - Sample and Hold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4" name="Google Shape;334;g5f89490632_1_28"/>
          <p:cNvSpPr txBox="1"/>
          <p:nvPr>
            <p:ph idx="1" type="body"/>
          </p:nvPr>
        </p:nvSpPr>
        <p:spPr>
          <a:xfrm>
            <a:off x="625638" y="1298694"/>
            <a:ext cx="7892700" cy="4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Forward filling based on the temporal resolution of each feature</a:t>
            </a:r>
            <a:br>
              <a:rPr lang="en-US"/>
            </a:br>
            <a:r>
              <a:rPr lang="en-US"/>
              <a:t>	- Prevents forward filling indefinitely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Meant to simulate how different measurements are used in the clinic:</a:t>
            </a:r>
            <a:br>
              <a:rPr lang="en-US"/>
            </a:br>
            <a:r>
              <a:rPr lang="en-US"/>
              <a:t>	- e.g. Blood tests do not need to be performed every hour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Remaining missing values are filled with a constant</a:t>
            </a:r>
            <a:br>
              <a:rPr lang="en-US"/>
            </a:br>
            <a:r>
              <a:rPr lang="en-US"/>
              <a:t>	- We use 0 to 1 normalization for each feature</a:t>
            </a:r>
            <a:br>
              <a:rPr lang="en-US"/>
            </a:br>
            <a:r>
              <a:rPr lang="en-US"/>
              <a:t>	- Missing values are assigned as -1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89490632_1_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g5f89490632_1_20"/>
          <p:cNvSpPr txBox="1"/>
          <p:nvPr/>
        </p:nvSpPr>
        <p:spPr>
          <a:xfrm>
            <a:off x="1174050" y="719400"/>
            <a:ext cx="8334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Imputation - Sample and Hold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1" name="Google Shape;341;g5f89490632_1_20"/>
          <p:cNvPicPr preferRelativeResize="0"/>
          <p:nvPr/>
        </p:nvPicPr>
        <p:blipFill rotWithShape="1">
          <a:blip r:embed="rId3">
            <a:alphaModFix/>
          </a:blip>
          <a:srcRect b="8111" l="9370" r="8216" t="11418"/>
          <a:stretch/>
        </p:blipFill>
        <p:spPr>
          <a:xfrm>
            <a:off x="1857725" y="1479112"/>
            <a:ext cx="5247976" cy="15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5f89490632_1_20"/>
          <p:cNvPicPr preferRelativeResize="0"/>
          <p:nvPr/>
        </p:nvPicPr>
        <p:blipFill rotWithShape="1">
          <a:blip r:embed="rId4">
            <a:alphaModFix/>
          </a:blip>
          <a:srcRect b="8634" l="9370" r="8216" t="10895"/>
          <a:stretch/>
        </p:blipFill>
        <p:spPr>
          <a:xfrm>
            <a:off x="1857738" y="3196750"/>
            <a:ext cx="5247976" cy="15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5f89490632_1_20"/>
          <p:cNvSpPr txBox="1"/>
          <p:nvPr/>
        </p:nvSpPr>
        <p:spPr>
          <a:xfrm>
            <a:off x="2908563" y="4733975"/>
            <a:ext cx="3754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Time Interval between Measurements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g5f89490632_1_20"/>
          <p:cNvSpPr txBox="1"/>
          <p:nvPr/>
        </p:nvSpPr>
        <p:spPr>
          <a:xfrm rot="-5400000">
            <a:off x="615825" y="2839875"/>
            <a:ext cx="18312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Number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 of Patients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g5f89490632_1_20"/>
          <p:cNvSpPr txBox="1"/>
          <p:nvPr/>
        </p:nvSpPr>
        <p:spPr>
          <a:xfrm>
            <a:off x="3353137" y="1222025"/>
            <a:ext cx="22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Nunito"/>
                <a:ea typeface="Nunito"/>
                <a:cs typeface="Nunito"/>
                <a:sym typeface="Nunito"/>
              </a:rPr>
              <a:t>Heart Rate  (mean interval = 1.2 hr)</a:t>
            </a:r>
            <a:endParaRPr b="1" sz="9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g5f89490632_1_20"/>
          <p:cNvSpPr txBox="1"/>
          <p:nvPr/>
        </p:nvSpPr>
        <p:spPr>
          <a:xfrm>
            <a:off x="3049763" y="2982100"/>
            <a:ext cx="2970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Nunito"/>
                <a:ea typeface="Nunito"/>
                <a:cs typeface="Nunito"/>
                <a:sym typeface="Nunito"/>
              </a:rPr>
              <a:t>White Blood Cell Count</a:t>
            </a:r>
            <a:r>
              <a:rPr b="1" lang="en-US" sz="950">
                <a:latin typeface="Nunito"/>
                <a:ea typeface="Nunito"/>
                <a:cs typeface="Nunito"/>
                <a:sym typeface="Nunito"/>
              </a:rPr>
              <a:t> (mean interval = 18.1 hr)</a:t>
            </a:r>
            <a:endParaRPr b="1" sz="9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g5f89490632_1_20"/>
          <p:cNvSpPr txBox="1"/>
          <p:nvPr/>
        </p:nvSpPr>
        <p:spPr>
          <a:xfrm>
            <a:off x="7196050" y="2818500"/>
            <a:ext cx="816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85D5D"/>
                </a:solidFill>
                <a:latin typeface="Nunito"/>
                <a:ea typeface="Nunito"/>
                <a:cs typeface="Nunito"/>
                <a:sym typeface="Nunito"/>
              </a:rPr>
              <a:t>Sepsis</a:t>
            </a:r>
            <a:endParaRPr b="1" sz="1000">
              <a:solidFill>
                <a:srgbClr val="F85D5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86A3FA"/>
                </a:solidFill>
                <a:latin typeface="Nunito"/>
                <a:ea typeface="Nunito"/>
                <a:cs typeface="Nunito"/>
                <a:sym typeface="Nunito"/>
              </a:rPr>
              <a:t>No Sepsis</a:t>
            </a:r>
            <a:endParaRPr b="1" sz="1000">
              <a:solidFill>
                <a:srgbClr val="86A3F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84116d3a_0_52"/>
          <p:cNvSpPr txBox="1"/>
          <p:nvPr>
            <p:ph type="title"/>
          </p:nvPr>
        </p:nvSpPr>
        <p:spPr>
          <a:xfrm>
            <a:off x="1303800" y="812875"/>
            <a:ext cx="784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Feature Missingness before Imputation</a:t>
            </a:r>
            <a:endParaRPr sz="2400"/>
          </a:p>
        </p:txBody>
      </p:sp>
      <p:sp>
        <p:nvSpPr>
          <p:cNvPr id="353" name="Google Shape;353;g5f84116d3a_0_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g5f84116d3a_0_52"/>
          <p:cNvPicPr preferRelativeResize="0"/>
          <p:nvPr/>
        </p:nvPicPr>
        <p:blipFill rotWithShape="1">
          <a:blip r:embed="rId3">
            <a:alphaModFix/>
          </a:blip>
          <a:srcRect b="3993" l="0" r="0" t="0"/>
          <a:stretch/>
        </p:blipFill>
        <p:spPr>
          <a:xfrm>
            <a:off x="603950" y="1755650"/>
            <a:ext cx="7936125" cy="25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f84116d3a_0_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g5f84116d3a_0_59"/>
          <p:cNvSpPr txBox="1"/>
          <p:nvPr>
            <p:ph type="title"/>
          </p:nvPr>
        </p:nvSpPr>
        <p:spPr>
          <a:xfrm>
            <a:off x="1303800" y="812875"/>
            <a:ext cx="784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Feature Missingness before Imputation (S &amp; H)</a:t>
            </a:r>
            <a:endParaRPr sz="2400"/>
          </a:p>
        </p:txBody>
      </p:sp>
      <p:pic>
        <p:nvPicPr>
          <p:cNvPr id="361" name="Google Shape;361;g5f84116d3a_0_59"/>
          <p:cNvPicPr preferRelativeResize="0"/>
          <p:nvPr/>
        </p:nvPicPr>
        <p:blipFill rotWithShape="1">
          <a:blip r:embed="rId3">
            <a:alphaModFix/>
          </a:blip>
          <a:srcRect b="3762" l="0" r="0" t="0"/>
          <a:stretch/>
        </p:blipFill>
        <p:spPr>
          <a:xfrm>
            <a:off x="603925" y="1761775"/>
            <a:ext cx="7936125" cy="2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f8d23f2c5_0_13"/>
          <p:cNvSpPr txBox="1"/>
          <p:nvPr>
            <p:ph type="title"/>
          </p:nvPr>
        </p:nvSpPr>
        <p:spPr>
          <a:xfrm>
            <a:off x="12847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Distribution before and after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Imputation (1 of 5)</a:t>
            </a:r>
            <a:endParaRPr sz="2400"/>
          </a:p>
        </p:txBody>
      </p:sp>
      <p:sp>
        <p:nvSpPr>
          <p:cNvPr id="367" name="Google Shape;367;g5f8d23f2c5_0_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g5f8d23f2c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25" y="1674075"/>
            <a:ext cx="5191552" cy="306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8d23f3a1_2_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5f8d23f3a1_2_1"/>
          <p:cNvSpPr txBox="1"/>
          <p:nvPr>
            <p:ph type="title"/>
          </p:nvPr>
        </p:nvSpPr>
        <p:spPr>
          <a:xfrm>
            <a:off x="12847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Distribution before and after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Imputation (2 of 5)</a:t>
            </a:r>
            <a:endParaRPr sz="2400"/>
          </a:p>
        </p:txBody>
      </p:sp>
      <p:pic>
        <p:nvPicPr>
          <p:cNvPr id="375" name="Google Shape;375;g5f8d23f3a1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88375"/>
            <a:ext cx="4967861" cy="294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8d23f3a1_2_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g5f8d23f3a1_2_27"/>
          <p:cNvSpPr txBox="1"/>
          <p:nvPr>
            <p:ph type="title"/>
          </p:nvPr>
        </p:nvSpPr>
        <p:spPr>
          <a:xfrm>
            <a:off x="12847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Distribution before and after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Imputation (3 of 5)</a:t>
            </a:r>
            <a:endParaRPr sz="2400"/>
          </a:p>
        </p:txBody>
      </p:sp>
      <p:pic>
        <p:nvPicPr>
          <p:cNvPr id="382" name="Google Shape;382;g5f8d23f3a1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25" y="1674075"/>
            <a:ext cx="4953003" cy="324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8d23f2c5_0_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g5f8d23f2c5_0_27"/>
          <p:cNvSpPr txBox="1"/>
          <p:nvPr>
            <p:ph idx="4294967295" type="title"/>
          </p:nvPr>
        </p:nvSpPr>
        <p:spPr>
          <a:xfrm>
            <a:off x="1056750" y="1170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Early Prediction of Sepsis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from Clinical Data</a:t>
            </a:r>
            <a:endParaRPr sz="3600"/>
          </a:p>
        </p:txBody>
      </p:sp>
      <p:sp>
        <p:nvSpPr>
          <p:cNvPr id="257" name="Google Shape;257;g5f8d23f2c5_0_27"/>
          <p:cNvSpPr txBox="1"/>
          <p:nvPr/>
        </p:nvSpPr>
        <p:spPr>
          <a:xfrm>
            <a:off x="1731025" y="3033625"/>
            <a:ext cx="5348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Andy Zeng, Yidi Jiang, Steven Hirsch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CHL7001- Applied Deep Learning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f8d23f3a1_2_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g5f8d23f3a1_2_33"/>
          <p:cNvSpPr txBox="1"/>
          <p:nvPr>
            <p:ph type="title"/>
          </p:nvPr>
        </p:nvSpPr>
        <p:spPr>
          <a:xfrm>
            <a:off x="12847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Distribution before and after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Imputation (4 of 5)</a:t>
            </a:r>
            <a:endParaRPr sz="2400"/>
          </a:p>
        </p:txBody>
      </p:sp>
      <p:pic>
        <p:nvPicPr>
          <p:cNvPr id="389" name="Google Shape;389;g5f8d23f3a1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674075"/>
            <a:ext cx="4931776" cy="316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f8d23f3a1_2_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g5f8d23f3a1_2_40"/>
          <p:cNvSpPr txBox="1"/>
          <p:nvPr>
            <p:ph type="title"/>
          </p:nvPr>
        </p:nvSpPr>
        <p:spPr>
          <a:xfrm>
            <a:off x="12847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Distribution before and after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Imputation (5 of 5)</a:t>
            </a:r>
            <a:endParaRPr sz="2400"/>
          </a:p>
        </p:txBody>
      </p:sp>
      <p:pic>
        <p:nvPicPr>
          <p:cNvPr id="396" name="Google Shape;396;g5f8d23f3a1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75" y="1807425"/>
            <a:ext cx="4972052" cy="30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f89490632_1_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5f89490632_1_42"/>
          <p:cNvSpPr txBox="1"/>
          <p:nvPr>
            <p:ph idx="4294967295" type="title"/>
          </p:nvPr>
        </p:nvSpPr>
        <p:spPr>
          <a:xfrm>
            <a:off x="1056750" y="2166250"/>
            <a:ext cx="70305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Neural Network Architecture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f89490632_1_36"/>
          <p:cNvSpPr txBox="1"/>
          <p:nvPr>
            <p:ph type="title"/>
          </p:nvPr>
        </p:nvSpPr>
        <p:spPr>
          <a:xfrm>
            <a:off x="1256025" y="76874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408" name="Google Shape;408;g5f89490632_1_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g5f89490632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0" y="1472474"/>
            <a:ext cx="8983599" cy="296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5f8d23f2c5_0_128"/>
          <p:cNvPicPr preferRelativeResize="0"/>
          <p:nvPr/>
        </p:nvPicPr>
        <p:blipFill rotWithShape="1">
          <a:blip r:embed="rId3">
            <a:alphaModFix/>
          </a:blip>
          <a:srcRect b="34410" l="0" r="52676" t="8723"/>
          <a:stretch/>
        </p:blipFill>
        <p:spPr>
          <a:xfrm>
            <a:off x="844725" y="1302950"/>
            <a:ext cx="3731567" cy="27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5f8d23f2c5_0_128"/>
          <p:cNvSpPr txBox="1"/>
          <p:nvPr>
            <p:ph type="title"/>
          </p:nvPr>
        </p:nvSpPr>
        <p:spPr>
          <a:xfrm>
            <a:off x="1303800" y="598575"/>
            <a:ext cx="2787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	</a:t>
            </a:r>
            <a:endParaRPr/>
          </a:p>
        </p:txBody>
      </p:sp>
      <p:sp>
        <p:nvSpPr>
          <p:cNvPr id="416" name="Google Shape;416;g5f8d23f2c5_0_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g5f8d23f2c5_0_128"/>
          <p:cNvPicPr preferRelativeResize="0"/>
          <p:nvPr/>
        </p:nvPicPr>
        <p:blipFill rotWithShape="1">
          <a:blip r:embed="rId3">
            <a:alphaModFix/>
          </a:blip>
          <a:srcRect b="0" l="0" r="0" t="74772"/>
          <a:stretch/>
        </p:blipFill>
        <p:spPr>
          <a:xfrm>
            <a:off x="2120250" y="4342175"/>
            <a:ext cx="4996449" cy="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8d23f2c5_0_138"/>
          <p:cNvSpPr txBox="1"/>
          <p:nvPr>
            <p:ph type="title"/>
          </p:nvPr>
        </p:nvSpPr>
        <p:spPr>
          <a:xfrm>
            <a:off x="5411425" y="598575"/>
            <a:ext cx="2922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</a:t>
            </a:r>
            <a:endParaRPr/>
          </a:p>
        </p:txBody>
      </p:sp>
      <p:pic>
        <p:nvPicPr>
          <p:cNvPr id="423" name="Google Shape;423;g5f8d23f2c5_0_138"/>
          <p:cNvPicPr preferRelativeResize="0"/>
          <p:nvPr/>
        </p:nvPicPr>
        <p:blipFill rotWithShape="1">
          <a:blip r:embed="rId3">
            <a:alphaModFix/>
          </a:blip>
          <a:srcRect b="34410" l="0" r="52676" t="8723"/>
          <a:stretch/>
        </p:blipFill>
        <p:spPr>
          <a:xfrm>
            <a:off x="844725" y="1302950"/>
            <a:ext cx="3731567" cy="27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5f8d23f2c5_0_138"/>
          <p:cNvPicPr preferRelativeResize="0"/>
          <p:nvPr/>
        </p:nvPicPr>
        <p:blipFill rotWithShape="1">
          <a:blip r:embed="rId3">
            <a:alphaModFix/>
          </a:blip>
          <a:srcRect b="34410" l="57437" r="0" t="8723"/>
          <a:stretch/>
        </p:blipFill>
        <p:spPr>
          <a:xfrm>
            <a:off x="5200074" y="1302950"/>
            <a:ext cx="3355975" cy="27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5f8d23f2c5_0_138"/>
          <p:cNvSpPr txBox="1"/>
          <p:nvPr>
            <p:ph type="title"/>
          </p:nvPr>
        </p:nvSpPr>
        <p:spPr>
          <a:xfrm>
            <a:off x="1303800" y="598575"/>
            <a:ext cx="2787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	</a:t>
            </a:r>
            <a:endParaRPr/>
          </a:p>
        </p:txBody>
      </p:sp>
      <p:sp>
        <p:nvSpPr>
          <p:cNvPr id="426" name="Google Shape;426;g5f8d23f2c5_0_1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5f8d23f2c5_0_138"/>
          <p:cNvPicPr preferRelativeResize="0"/>
          <p:nvPr/>
        </p:nvPicPr>
        <p:blipFill rotWithShape="1">
          <a:blip r:embed="rId3">
            <a:alphaModFix/>
          </a:blip>
          <a:srcRect b="0" l="0" r="0" t="74772"/>
          <a:stretch/>
        </p:blipFill>
        <p:spPr>
          <a:xfrm>
            <a:off x="2120250" y="4342175"/>
            <a:ext cx="4996449" cy="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f8d23f2c5_0_1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Model Evaluation</a:t>
            </a:r>
            <a:endParaRPr/>
          </a:p>
        </p:txBody>
      </p:sp>
      <p:sp>
        <p:nvSpPr>
          <p:cNvPr id="433" name="Google Shape;433;g5f8d23f2c5_0_111"/>
          <p:cNvSpPr txBox="1"/>
          <p:nvPr>
            <p:ph idx="1" type="body"/>
          </p:nvPr>
        </p:nvSpPr>
        <p:spPr>
          <a:xfrm>
            <a:off x="1303800" y="1298700"/>
            <a:ext cx="7030500" cy="24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Sepsis Prediction Score</a:t>
            </a:r>
            <a:br>
              <a:rPr b="1" lang="en-US"/>
            </a:br>
            <a:r>
              <a:rPr b="1" lang="en-US"/>
              <a:t>	</a:t>
            </a:r>
            <a:r>
              <a:rPr lang="en-US" sz="1600"/>
              <a:t>- Rewards predicting Sepsis 12 hours before to 3 hours after</a:t>
            </a:r>
            <a:br>
              <a:rPr lang="en-US" sz="1600"/>
            </a:br>
            <a:r>
              <a:rPr lang="en-US" sz="1600"/>
              <a:t>	- Penalizes late prediction of Sepsis</a:t>
            </a:r>
            <a:br>
              <a:rPr lang="en-US" sz="1600"/>
            </a:br>
            <a:r>
              <a:rPr lang="en-US" sz="1600"/>
              <a:t>	</a:t>
            </a:r>
            <a:br>
              <a:rPr b="1" lang="en-US"/>
            </a:br>
            <a:r>
              <a:rPr b="1" lang="en-US" sz="1000">
                <a:solidFill>
                  <a:srgbClr val="CC0000"/>
                </a:solidFill>
              </a:rPr>
              <a:t>True Positive</a:t>
            </a:r>
            <a:r>
              <a:rPr b="1" lang="en-US" sz="1000"/>
              <a:t>		</a:t>
            </a:r>
            <a:r>
              <a:rPr b="1" lang="en-US" sz="1000">
                <a:solidFill>
                  <a:srgbClr val="3C78D8"/>
                </a:solidFill>
              </a:rPr>
              <a:t>False Negative</a:t>
            </a:r>
            <a:r>
              <a:rPr b="1" lang="en-US" sz="1000"/>
              <a:t>			</a:t>
            </a:r>
            <a:r>
              <a:rPr b="1" lang="en-US" sz="1000">
                <a:solidFill>
                  <a:srgbClr val="E69138"/>
                </a:solidFill>
              </a:rPr>
              <a:t>False Positive</a:t>
            </a:r>
            <a:r>
              <a:rPr b="1" lang="en-US" sz="1000"/>
              <a:t>		</a:t>
            </a:r>
            <a:r>
              <a:rPr b="1" lang="en-US" sz="1000">
                <a:solidFill>
                  <a:srgbClr val="666666"/>
                </a:solidFill>
              </a:rPr>
              <a:t>True Negative</a:t>
            </a:r>
            <a:endParaRPr b="1"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</a:pPr>
            <a:br>
              <a:rPr b="1" lang="en-US" sz="1000">
                <a:solidFill>
                  <a:srgbClr val="666666"/>
                </a:solidFill>
              </a:rPr>
            </a:br>
            <a:endParaRPr b="1" sz="1600">
              <a:solidFill>
                <a:srgbClr val="000000"/>
              </a:solidFill>
            </a:endParaRPr>
          </a:p>
        </p:txBody>
      </p:sp>
      <p:sp>
        <p:nvSpPr>
          <p:cNvPr id="434" name="Google Shape;434;g5f8d23f2c5_0_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g5f8d23f2c5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850" y="3017675"/>
            <a:ext cx="32008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5f8d23f2c5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00" y="3017673"/>
            <a:ext cx="3307061" cy="16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89490632_1_48"/>
          <p:cNvSpPr txBox="1"/>
          <p:nvPr>
            <p:ph idx="1" type="body"/>
          </p:nvPr>
        </p:nvSpPr>
        <p:spPr>
          <a:xfrm>
            <a:off x="487412" y="1204700"/>
            <a:ext cx="25449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1400"/>
              <a:t>Data Preprocessing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Imputation Metho</a:t>
            </a:r>
            <a:r>
              <a:rPr lang="en-US" sz="1200"/>
              <a:t>d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Missing Threshold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Number of Past Hours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Upsampling Ratio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Extra Padding</a:t>
            </a:r>
            <a:endParaRPr sz="1200"/>
          </a:p>
        </p:txBody>
      </p:sp>
      <p:sp>
        <p:nvSpPr>
          <p:cNvPr id="442" name="Google Shape;442;g5f89490632_1_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g5f89490632_1_48"/>
          <p:cNvSpPr txBox="1"/>
          <p:nvPr/>
        </p:nvSpPr>
        <p:spPr>
          <a:xfrm>
            <a:off x="3118163" y="1204700"/>
            <a:ext cx="30000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Model Architecture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Type (LSTM vs GRU)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RNN Layers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Layer Size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Dropout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Dense Layers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Dense Layer Size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Dense Dropout</a:t>
            </a:r>
            <a:endParaRPr/>
          </a:p>
        </p:txBody>
      </p:sp>
      <p:sp>
        <p:nvSpPr>
          <p:cNvPr id="444" name="Google Shape;444;g5f89490632_1_48"/>
          <p:cNvSpPr txBox="1"/>
          <p:nvPr/>
        </p:nvSpPr>
        <p:spPr>
          <a:xfrm>
            <a:off x="6055138" y="1204700"/>
            <a:ext cx="30000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Gradient Descent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Sepsis Class Weight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Optimizer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Batch Size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Decay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Momentum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f89490632_1_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Model Hyperparameters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f8d23f2c5_0_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Hyperparameter Optimization</a:t>
            </a:r>
            <a:endParaRPr/>
          </a:p>
        </p:txBody>
      </p:sp>
      <p:sp>
        <p:nvSpPr>
          <p:cNvPr id="451" name="Google Shape;451;g5f8d23f2c5_0_47"/>
          <p:cNvSpPr txBox="1"/>
          <p:nvPr>
            <p:ph idx="1" type="body"/>
          </p:nvPr>
        </p:nvSpPr>
        <p:spPr>
          <a:xfrm>
            <a:off x="1303800" y="1451100"/>
            <a:ext cx="70305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18 Hyperparameters with 2-7 options each</a:t>
            </a:r>
            <a:br>
              <a:rPr lang="en-US"/>
            </a:br>
            <a:r>
              <a:rPr lang="en-US" sz="1600"/>
              <a:t>	- 23 billion unique combinations</a:t>
            </a:r>
            <a:endParaRPr sz="1600"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GridSearch is impossible </a:t>
            </a:r>
            <a:br>
              <a:rPr lang="en-US"/>
            </a:br>
            <a:r>
              <a:rPr lang="en-US" sz="1600"/>
              <a:t>	- Training 1 model at a time on GCP: ~5 million years</a:t>
            </a:r>
            <a:endParaRPr sz="1600"/>
          </a:p>
          <a:p>
            <a:pPr indent="-330200" lvl="0" marL="457200" rtl="0" algn="l">
              <a:spcBef>
                <a:spcPts val="20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Random Search is inefficient</a:t>
            </a:r>
            <a:r>
              <a:rPr lang="en-US"/>
              <a:t> </a:t>
            </a:r>
            <a:br>
              <a:rPr lang="en-US"/>
            </a:br>
            <a:r>
              <a:rPr lang="en-US"/>
              <a:t>	</a:t>
            </a:r>
            <a:r>
              <a:rPr lang="en-US" sz="1600"/>
              <a:t>- Consider Bayesian or Evolutionary Optimization</a:t>
            </a:r>
            <a:endParaRPr/>
          </a:p>
        </p:txBody>
      </p:sp>
      <p:sp>
        <p:nvSpPr>
          <p:cNvPr id="452" name="Google Shape;452;g5f8d23f2c5_0_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f8d23f2c5_0_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AutoML with </a:t>
            </a:r>
            <a:r>
              <a:rPr lang="en-US"/>
              <a:t>Microsoft NNI</a:t>
            </a:r>
            <a:endParaRPr/>
          </a:p>
        </p:txBody>
      </p:sp>
      <p:sp>
        <p:nvSpPr>
          <p:cNvPr id="458" name="Google Shape;458;g5f8d23f2c5_0_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9" name="Google Shape;459;g5f8d23f2c5_0_53"/>
          <p:cNvPicPr preferRelativeResize="0"/>
          <p:nvPr/>
        </p:nvPicPr>
        <p:blipFill rotWithShape="1">
          <a:blip r:embed="rId3">
            <a:alphaModFix/>
          </a:blip>
          <a:srcRect b="4141" l="39483" r="1017" t="0"/>
          <a:stretch/>
        </p:blipFill>
        <p:spPr>
          <a:xfrm>
            <a:off x="1591525" y="1239475"/>
            <a:ext cx="5960949" cy="3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63" name="Google Shape;263;p1"/>
          <p:cNvSpPr txBox="1"/>
          <p:nvPr>
            <p:ph idx="1" type="body"/>
          </p:nvPr>
        </p:nvSpPr>
        <p:spPr>
          <a:xfrm>
            <a:off x="1006673" y="1534505"/>
            <a:ext cx="7624753" cy="3654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Sepsis causes around 6 million death worldwide </a:t>
            </a:r>
            <a:r>
              <a:rPr lang="en-US"/>
              <a:t>annually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US" sz="1400"/>
              <a:t>Sepsis was reported to contribute to one in every eighteen deaths in Canada (2011), making it the twelfth leading cause of death (Statcan)</a:t>
            </a:r>
            <a:endParaRPr/>
          </a:p>
          <a:p>
            <a:pPr indent="0" lvl="1" marL="603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Sepsis cost US hospitals an estimated $24 billion USD annually. Much of the costs are associated with patients that were not detected with sepsis early in their admission.</a:t>
            </a:r>
            <a:endParaRPr>
              <a:solidFill>
                <a:srgbClr val="000000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4" name="Google Shape;264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Hyperparameter </a:t>
            </a:r>
            <a:r>
              <a:rPr lang="en-US"/>
              <a:t>Optimization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Experiment 1- All Models</a:t>
            </a:r>
            <a:endParaRPr sz="1400"/>
          </a:p>
        </p:txBody>
      </p:sp>
      <p:sp>
        <p:nvSpPr>
          <p:cNvPr id="465" name="Google Shape;465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2748"/>
            <a:ext cx="9144002" cy="310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"/>
          <p:cNvSpPr txBox="1"/>
          <p:nvPr/>
        </p:nvSpPr>
        <p:spPr>
          <a:xfrm>
            <a:off x="428450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Sepsis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Weight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9"/>
          <p:cNvSpPr txBox="1"/>
          <p:nvPr/>
        </p:nvSpPr>
        <p:spPr>
          <a:xfrm>
            <a:off x="839650" y="41607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Momentum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9"/>
          <p:cNvSpPr txBox="1"/>
          <p:nvPr/>
        </p:nvSpPr>
        <p:spPr>
          <a:xfrm>
            <a:off x="1256025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Optimizer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9"/>
          <p:cNvSpPr txBox="1"/>
          <p:nvPr/>
        </p:nvSpPr>
        <p:spPr>
          <a:xfrm>
            <a:off x="1615450" y="4203850"/>
            <a:ext cx="1159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Upsampling Ratio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9"/>
          <p:cNvSpPr txBox="1"/>
          <p:nvPr/>
        </p:nvSpPr>
        <p:spPr>
          <a:xfrm>
            <a:off x="21416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Past Hours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9"/>
          <p:cNvSpPr txBox="1"/>
          <p:nvPr/>
        </p:nvSpPr>
        <p:spPr>
          <a:xfrm>
            <a:off x="25528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Batch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9"/>
          <p:cNvSpPr txBox="1"/>
          <p:nvPr/>
        </p:nvSpPr>
        <p:spPr>
          <a:xfrm>
            <a:off x="3010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9"/>
          <p:cNvSpPr txBox="1"/>
          <p:nvPr/>
        </p:nvSpPr>
        <p:spPr>
          <a:xfrm>
            <a:off x="34643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9"/>
          <p:cNvSpPr txBox="1"/>
          <p:nvPr/>
        </p:nvSpPr>
        <p:spPr>
          <a:xfrm>
            <a:off x="38548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Imputation Method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9"/>
          <p:cNvSpPr txBox="1"/>
          <p:nvPr/>
        </p:nvSpPr>
        <p:spPr>
          <a:xfrm>
            <a:off x="42752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9"/>
          <p:cNvSpPr txBox="1"/>
          <p:nvPr/>
        </p:nvSpPr>
        <p:spPr>
          <a:xfrm>
            <a:off x="47640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Extra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Padding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9"/>
          <p:cNvSpPr txBox="1"/>
          <p:nvPr/>
        </p:nvSpPr>
        <p:spPr>
          <a:xfrm>
            <a:off x="51954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5568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Decay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9"/>
          <p:cNvSpPr txBox="1"/>
          <p:nvPr/>
        </p:nvSpPr>
        <p:spPr>
          <a:xfrm>
            <a:off x="60523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9"/>
          <p:cNvSpPr txBox="1"/>
          <p:nvPr/>
        </p:nvSpPr>
        <p:spPr>
          <a:xfrm>
            <a:off x="64536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Type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9"/>
          <p:cNvSpPr txBox="1"/>
          <p:nvPr/>
        </p:nvSpPr>
        <p:spPr>
          <a:xfrm>
            <a:off x="69264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Missing 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9"/>
          <p:cNvSpPr txBox="1"/>
          <p:nvPr/>
        </p:nvSpPr>
        <p:spPr>
          <a:xfrm>
            <a:off x="7337625" y="13863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9"/>
          <p:cNvSpPr txBox="1"/>
          <p:nvPr/>
        </p:nvSpPr>
        <p:spPr>
          <a:xfrm>
            <a:off x="7791950" y="42570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5f81f938c2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6" y="1796016"/>
            <a:ext cx="9064226" cy="29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5f81f938c2_0_40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Hyperparameter Optimization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Experiment 1- Top 80% of Models</a:t>
            </a:r>
            <a:endParaRPr sz="1400"/>
          </a:p>
        </p:txBody>
      </p:sp>
      <p:sp>
        <p:nvSpPr>
          <p:cNvPr id="491" name="Google Shape;491;g5f81f938c2_0_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g5f81f938c2_0_40"/>
          <p:cNvSpPr txBox="1"/>
          <p:nvPr/>
        </p:nvSpPr>
        <p:spPr>
          <a:xfrm>
            <a:off x="428450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Sepsis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Weight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3" name="Google Shape;493;g5f81f938c2_0_40"/>
          <p:cNvSpPr txBox="1"/>
          <p:nvPr/>
        </p:nvSpPr>
        <p:spPr>
          <a:xfrm>
            <a:off x="839650" y="41607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Momentum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4" name="Google Shape;494;g5f81f938c2_0_40"/>
          <p:cNvSpPr txBox="1"/>
          <p:nvPr/>
        </p:nvSpPr>
        <p:spPr>
          <a:xfrm>
            <a:off x="1256025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Optimizer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5" name="Google Shape;495;g5f81f938c2_0_40"/>
          <p:cNvSpPr txBox="1"/>
          <p:nvPr/>
        </p:nvSpPr>
        <p:spPr>
          <a:xfrm>
            <a:off x="1615450" y="4203850"/>
            <a:ext cx="1159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Upsampling Ratio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6" name="Google Shape;496;g5f81f938c2_0_40"/>
          <p:cNvSpPr txBox="1"/>
          <p:nvPr/>
        </p:nvSpPr>
        <p:spPr>
          <a:xfrm>
            <a:off x="21416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Past Hours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7" name="Google Shape;497;g5f81f938c2_0_40"/>
          <p:cNvSpPr txBox="1"/>
          <p:nvPr/>
        </p:nvSpPr>
        <p:spPr>
          <a:xfrm>
            <a:off x="25528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Batch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8" name="Google Shape;498;g5f81f938c2_0_40"/>
          <p:cNvSpPr txBox="1"/>
          <p:nvPr/>
        </p:nvSpPr>
        <p:spPr>
          <a:xfrm>
            <a:off x="3010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g5f81f938c2_0_40"/>
          <p:cNvSpPr txBox="1"/>
          <p:nvPr/>
        </p:nvSpPr>
        <p:spPr>
          <a:xfrm>
            <a:off x="34643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0" name="Google Shape;500;g5f81f938c2_0_40"/>
          <p:cNvSpPr txBox="1"/>
          <p:nvPr/>
        </p:nvSpPr>
        <p:spPr>
          <a:xfrm>
            <a:off x="38548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Imputation Method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1" name="Google Shape;501;g5f81f938c2_0_40"/>
          <p:cNvSpPr txBox="1"/>
          <p:nvPr/>
        </p:nvSpPr>
        <p:spPr>
          <a:xfrm>
            <a:off x="42752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2" name="Google Shape;502;g5f81f938c2_0_40"/>
          <p:cNvSpPr txBox="1"/>
          <p:nvPr/>
        </p:nvSpPr>
        <p:spPr>
          <a:xfrm>
            <a:off x="47640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Extra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Padding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g5f81f938c2_0_40"/>
          <p:cNvSpPr txBox="1"/>
          <p:nvPr/>
        </p:nvSpPr>
        <p:spPr>
          <a:xfrm>
            <a:off x="51954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4" name="Google Shape;504;g5f81f938c2_0_40"/>
          <p:cNvSpPr txBox="1"/>
          <p:nvPr/>
        </p:nvSpPr>
        <p:spPr>
          <a:xfrm>
            <a:off x="5568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Decay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g5f81f938c2_0_40"/>
          <p:cNvSpPr txBox="1"/>
          <p:nvPr/>
        </p:nvSpPr>
        <p:spPr>
          <a:xfrm>
            <a:off x="60523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g5f81f938c2_0_40"/>
          <p:cNvSpPr txBox="1"/>
          <p:nvPr/>
        </p:nvSpPr>
        <p:spPr>
          <a:xfrm>
            <a:off x="64536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Type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g5f81f938c2_0_40"/>
          <p:cNvSpPr txBox="1"/>
          <p:nvPr/>
        </p:nvSpPr>
        <p:spPr>
          <a:xfrm>
            <a:off x="69264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Missing 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g5f81f938c2_0_40"/>
          <p:cNvSpPr txBox="1"/>
          <p:nvPr/>
        </p:nvSpPr>
        <p:spPr>
          <a:xfrm>
            <a:off x="7337625" y="13863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9" name="Google Shape;509;g5f81f938c2_0_40"/>
          <p:cNvSpPr txBox="1"/>
          <p:nvPr/>
        </p:nvSpPr>
        <p:spPr>
          <a:xfrm>
            <a:off x="7791950" y="42570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5f81f938c2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9900"/>
            <a:ext cx="9144001" cy="306075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5f81f938c2_0_68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Hyperparameter Optimization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Experiment 1- Top 50% Models</a:t>
            </a:r>
            <a:endParaRPr sz="1400"/>
          </a:p>
        </p:txBody>
      </p:sp>
      <p:sp>
        <p:nvSpPr>
          <p:cNvPr id="516" name="Google Shape;516;g5f81f938c2_0_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g5f81f938c2_0_68"/>
          <p:cNvSpPr txBox="1"/>
          <p:nvPr/>
        </p:nvSpPr>
        <p:spPr>
          <a:xfrm>
            <a:off x="428450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Sepsis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Weight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8" name="Google Shape;518;g5f81f938c2_0_68"/>
          <p:cNvSpPr txBox="1"/>
          <p:nvPr/>
        </p:nvSpPr>
        <p:spPr>
          <a:xfrm>
            <a:off x="839650" y="41607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Momentum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g5f81f938c2_0_68"/>
          <p:cNvSpPr txBox="1"/>
          <p:nvPr/>
        </p:nvSpPr>
        <p:spPr>
          <a:xfrm>
            <a:off x="1256025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Optimizer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g5f81f938c2_0_68"/>
          <p:cNvSpPr txBox="1"/>
          <p:nvPr/>
        </p:nvSpPr>
        <p:spPr>
          <a:xfrm>
            <a:off x="1615450" y="4203850"/>
            <a:ext cx="1159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Upsampling Ratio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1" name="Google Shape;521;g5f81f938c2_0_68"/>
          <p:cNvSpPr txBox="1"/>
          <p:nvPr/>
        </p:nvSpPr>
        <p:spPr>
          <a:xfrm>
            <a:off x="21416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Past Hours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2" name="Google Shape;522;g5f81f938c2_0_68"/>
          <p:cNvSpPr txBox="1"/>
          <p:nvPr/>
        </p:nvSpPr>
        <p:spPr>
          <a:xfrm>
            <a:off x="25528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Batch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3" name="Google Shape;523;g5f81f938c2_0_68"/>
          <p:cNvSpPr txBox="1"/>
          <p:nvPr/>
        </p:nvSpPr>
        <p:spPr>
          <a:xfrm>
            <a:off x="3010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g5f81f938c2_0_68"/>
          <p:cNvSpPr txBox="1"/>
          <p:nvPr/>
        </p:nvSpPr>
        <p:spPr>
          <a:xfrm>
            <a:off x="3464375" y="42038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5" name="Google Shape;525;g5f81f938c2_0_68"/>
          <p:cNvSpPr txBox="1"/>
          <p:nvPr/>
        </p:nvSpPr>
        <p:spPr>
          <a:xfrm>
            <a:off x="38548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Imputation Method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6" name="Google Shape;526;g5f81f938c2_0_68"/>
          <p:cNvSpPr txBox="1"/>
          <p:nvPr/>
        </p:nvSpPr>
        <p:spPr>
          <a:xfrm>
            <a:off x="42752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g5f81f938c2_0_68"/>
          <p:cNvSpPr txBox="1"/>
          <p:nvPr/>
        </p:nvSpPr>
        <p:spPr>
          <a:xfrm>
            <a:off x="47640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Extra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Padding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g5f81f938c2_0_68"/>
          <p:cNvSpPr txBox="1"/>
          <p:nvPr/>
        </p:nvSpPr>
        <p:spPr>
          <a:xfrm>
            <a:off x="51954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" name="Google Shape;529;g5f81f938c2_0_68"/>
          <p:cNvSpPr txBox="1"/>
          <p:nvPr/>
        </p:nvSpPr>
        <p:spPr>
          <a:xfrm>
            <a:off x="5568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Decay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Google Shape;530;g5f81f938c2_0_68"/>
          <p:cNvSpPr txBox="1"/>
          <p:nvPr/>
        </p:nvSpPr>
        <p:spPr>
          <a:xfrm>
            <a:off x="6052300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g5f81f938c2_0_68"/>
          <p:cNvSpPr txBox="1"/>
          <p:nvPr/>
        </p:nvSpPr>
        <p:spPr>
          <a:xfrm>
            <a:off x="64536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Type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2" name="Google Shape;532;g5f81f938c2_0_68"/>
          <p:cNvSpPr txBox="1"/>
          <p:nvPr/>
        </p:nvSpPr>
        <p:spPr>
          <a:xfrm>
            <a:off x="6926425" y="42469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Missing 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g5f81f938c2_0_68"/>
          <p:cNvSpPr txBox="1"/>
          <p:nvPr/>
        </p:nvSpPr>
        <p:spPr>
          <a:xfrm>
            <a:off x="7337625" y="13863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g5f81f938c2_0_68"/>
          <p:cNvSpPr txBox="1"/>
          <p:nvPr/>
        </p:nvSpPr>
        <p:spPr>
          <a:xfrm>
            <a:off x="7791950" y="42570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5f81f938c2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4600"/>
            <a:ext cx="9144002" cy="311858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5f81f938c2_0_93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Hyperparameter Optimization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Experiment 1- Top 20% of Models</a:t>
            </a:r>
            <a:endParaRPr sz="1400"/>
          </a:p>
        </p:txBody>
      </p:sp>
      <p:sp>
        <p:nvSpPr>
          <p:cNvPr id="541" name="Google Shape;541;g5f81f938c2_0_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5f81f938c2_0_93"/>
          <p:cNvSpPr txBox="1"/>
          <p:nvPr/>
        </p:nvSpPr>
        <p:spPr>
          <a:xfrm>
            <a:off x="428450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Sepsis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Weight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g5f81f938c2_0_93"/>
          <p:cNvSpPr txBox="1"/>
          <p:nvPr/>
        </p:nvSpPr>
        <p:spPr>
          <a:xfrm>
            <a:off x="839650" y="42369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Momentum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g5f81f938c2_0_93"/>
          <p:cNvSpPr txBox="1"/>
          <p:nvPr/>
        </p:nvSpPr>
        <p:spPr>
          <a:xfrm>
            <a:off x="1256025" y="12914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Optimizer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g5f81f938c2_0_93"/>
          <p:cNvSpPr txBox="1"/>
          <p:nvPr/>
        </p:nvSpPr>
        <p:spPr>
          <a:xfrm>
            <a:off x="1615450" y="4280050"/>
            <a:ext cx="1159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Upsampling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Ratio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g5f81f938c2_0_93"/>
          <p:cNvSpPr txBox="1"/>
          <p:nvPr/>
        </p:nvSpPr>
        <p:spPr>
          <a:xfrm>
            <a:off x="21416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Past Hours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g5f81f938c2_0_93"/>
          <p:cNvSpPr txBox="1"/>
          <p:nvPr/>
        </p:nvSpPr>
        <p:spPr>
          <a:xfrm>
            <a:off x="2552875" y="42800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Batch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g5f81f938c2_0_93"/>
          <p:cNvSpPr txBox="1"/>
          <p:nvPr/>
        </p:nvSpPr>
        <p:spPr>
          <a:xfrm>
            <a:off x="3010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g5f81f938c2_0_93"/>
          <p:cNvSpPr txBox="1"/>
          <p:nvPr/>
        </p:nvSpPr>
        <p:spPr>
          <a:xfrm>
            <a:off x="3464375" y="42800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" name="Google Shape;550;g5f81f938c2_0_93"/>
          <p:cNvSpPr txBox="1"/>
          <p:nvPr/>
        </p:nvSpPr>
        <p:spPr>
          <a:xfrm>
            <a:off x="38548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Imputation Method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" name="Google Shape;551;g5f81f938c2_0_93"/>
          <p:cNvSpPr txBox="1"/>
          <p:nvPr/>
        </p:nvSpPr>
        <p:spPr>
          <a:xfrm>
            <a:off x="4275225" y="43231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g5f81f938c2_0_93"/>
          <p:cNvSpPr txBox="1"/>
          <p:nvPr/>
        </p:nvSpPr>
        <p:spPr>
          <a:xfrm>
            <a:off x="47640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Extra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Padding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g5f81f938c2_0_93"/>
          <p:cNvSpPr txBox="1"/>
          <p:nvPr/>
        </p:nvSpPr>
        <p:spPr>
          <a:xfrm>
            <a:off x="5195400" y="43231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g5f81f938c2_0_93"/>
          <p:cNvSpPr txBox="1"/>
          <p:nvPr/>
        </p:nvSpPr>
        <p:spPr>
          <a:xfrm>
            <a:off x="5568050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Decay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g5f81f938c2_0_93"/>
          <p:cNvSpPr txBox="1"/>
          <p:nvPr/>
        </p:nvSpPr>
        <p:spPr>
          <a:xfrm>
            <a:off x="6052300" y="43231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Dense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g5f81f938c2_0_93"/>
          <p:cNvSpPr txBox="1"/>
          <p:nvPr/>
        </p:nvSpPr>
        <p:spPr>
          <a:xfrm>
            <a:off x="6453675" y="134900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Type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g5f81f938c2_0_93"/>
          <p:cNvSpPr txBox="1"/>
          <p:nvPr/>
        </p:nvSpPr>
        <p:spPr>
          <a:xfrm>
            <a:off x="6926425" y="4323175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Missing 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g5f81f938c2_0_93"/>
          <p:cNvSpPr txBox="1"/>
          <p:nvPr/>
        </p:nvSpPr>
        <p:spPr>
          <a:xfrm>
            <a:off x="7337625" y="13863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Size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g5f81f938c2_0_93"/>
          <p:cNvSpPr txBox="1"/>
          <p:nvPr/>
        </p:nvSpPr>
        <p:spPr>
          <a:xfrm>
            <a:off x="7791950" y="4333250"/>
            <a:ext cx="992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Number of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Nunito"/>
                <a:ea typeface="Nunito"/>
                <a:cs typeface="Nunito"/>
                <a:sym typeface="Nunito"/>
              </a:rPr>
              <a:t>RNN Layers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f8d23f2c5_0_63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from 95 RNN Models</a:t>
            </a:r>
            <a:endParaRPr sz="1400"/>
          </a:p>
        </p:txBody>
      </p:sp>
      <p:sp>
        <p:nvSpPr>
          <p:cNvPr id="565" name="Google Shape;565;g5f8d23f2c5_0_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6" name="Google Shape;566;g5f8d23f2c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00" y="1385100"/>
            <a:ext cx="5863800" cy="36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5f8d23f2c5_0_63"/>
          <p:cNvPicPr preferRelativeResize="0"/>
          <p:nvPr/>
        </p:nvPicPr>
        <p:blipFill rotWithShape="1">
          <a:blip r:embed="rId3">
            <a:alphaModFix/>
          </a:blip>
          <a:srcRect b="44220" l="94744" r="3234" t="42169"/>
          <a:stretch/>
        </p:blipFill>
        <p:spPr>
          <a:xfrm flipH="1" rot="10800000">
            <a:off x="7244549" y="2945825"/>
            <a:ext cx="118452" cy="49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5f8d23f2c5_0_63"/>
          <p:cNvPicPr preferRelativeResize="0"/>
          <p:nvPr/>
        </p:nvPicPr>
        <p:blipFill rotWithShape="1">
          <a:blip r:embed="rId3">
            <a:alphaModFix/>
          </a:blip>
          <a:srcRect b="0" l="96552" r="0" t="94565"/>
          <a:stretch/>
        </p:blipFill>
        <p:spPr>
          <a:xfrm>
            <a:off x="7375475" y="2983275"/>
            <a:ext cx="137148" cy="36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5f8d23f2c5_0_63"/>
          <p:cNvPicPr preferRelativeResize="0"/>
          <p:nvPr/>
        </p:nvPicPr>
        <p:blipFill rotWithShape="1">
          <a:blip r:embed="rId3">
            <a:alphaModFix/>
          </a:blip>
          <a:srcRect b="0" l="96552" r="0" t="94565"/>
          <a:stretch/>
        </p:blipFill>
        <p:spPr>
          <a:xfrm>
            <a:off x="7160025" y="2864772"/>
            <a:ext cx="118452" cy="58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g5f8d23f2c5_0_63"/>
          <p:cNvCxnSpPr/>
          <p:nvPr/>
        </p:nvCxnSpPr>
        <p:spPr>
          <a:xfrm flipH="1">
            <a:off x="7037800" y="1417350"/>
            <a:ext cx="240300" cy="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f8d23f2c5_0_97"/>
          <p:cNvSpPr txBox="1"/>
          <p:nvPr>
            <p:ph type="title"/>
          </p:nvPr>
        </p:nvSpPr>
        <p:spPr>
          <a:xfrm>
            <a:off x="1256025" y="713450"/>
            <a:ext cx="70305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Parameters for our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6" name="Google Shape;576;g5f8d23f2c5_0_97"/>
          <p:cNvSpPr txBox="1"/>
          <p:nvPr>
            <p:ph idx="1" type="body"/>
          </p:nvPr>
        </p:nvSpPr>
        <p:spPr>
          <a:xfrm>
            <a:off x="115425" y="1204700"/>
            <a:ext cx="33720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1400"/>
              <a:t>Data Preprocessing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Imputation Method:  </a:t>
            </a:r>
            <a:r>
              <a:rPr b="1" lang="en-US" sz="1200"/>
              <a:t>Sample and Hold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Missing Threshold:  </a:t>
            </a:r>
            <a:r>
              <a:rPr b="1" lang="en-US" sz="1200"/>
              <a:t>0.70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Number of Past Hours:  </a:t>
            </a:r>
            <a:r>
              <a:rPr b="1" lang="en-US" sz="1200"/>
              <a:t>12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Upsampling Ratio:  </a:t>
            </a:r>
            <a:r>
              <a:rPr b="1" lang="en-US" sz="1200"/>
              <a:t>0.25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Extra Padding:  </a:t>
            </a:r>
            <a:r>
              <a:rPr b="1" lang="en-US" sz="1200"/>
              <a:t>0.25</a:t>
            </a:r>
            <a:endParaRPr b="1" sz="1200"/>
          </a:p>
        </p:txBody>
      </p:sp>
      <p:sp>
        <p:nvSpPr>
          <p:cNvPr id="577" name="Google Shape;577;g5f8d23f2c5_0_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8" name="Google Shape;578;g5f8d23f2c5_0_97"/>
          <p:cNvSpPr txBox="1"/>
          <p:nvPr/>
        </p:nvSpPr>
        <p:spPr>
          <a:xfrm>
            <a:off x="3349013" y="1204700"/>
            <a:ext cx="30000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Model Architecture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Type: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GRU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RNN Layers: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Layer Size: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64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RNN Dropout: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0.4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Dense Layers: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2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Dense Layer Size: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64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Dense Dropout: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0.4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g5f8d23f2c5_0_97"/>
          <p:cNvSpPr txBox="1"/>
          <p:nvPr/>
        </p:nvSpPr>
        <p:spPr>
          <a:xfrm>
            <a:off x="6055138" y="1204700"/>
            <a:ext cx="30000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Gradient Descent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Sepsis Class Weight: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50</a:t>
            </a: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Optimizer: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SGD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Batch Size: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96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Learning Rate: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0.001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Decay: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Momentum:  </a:t>
            </a:r>
            <a:r>
              <a:rPr b="1"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f81f938c2_0_155"/>
          <p:cNvSpPr txBox="1"/>
          <p:nvPr>
            <p:ph type="title"/>
          </p:nvPr>
        </p:nvSpPr>
        <p:spPr>
          <a:xfrm>
            <a:off x="1256025" y="713450"/>
            <a:ext cx="78879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Final Model Relative Performance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5" name="Google Shape;585;g5f81f938c2_0_1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86" name="Google Shape;586;g5f81f938c2_0_155"/>
          <p:cNvGraphicFramePr/>
          <p:nvPr/>
        </p:nvGraphicFramePr>
        <p:xfrm>
          <a:off x="3000563" y="134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{BEFC1868-5E86-41D7-B59F-A898217AF21C}</a:tableStyleId>
              </a:tblPr>
              <a:tblGrid>
                <a:gridCol w="1571425"/>
                <a:gridCol w="1571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Utility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0.371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0.370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-0.329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f81f938c2_0_147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Final Model Performance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92" name="Google Shape;592;g5f81f938c2_0_1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93" name="Google Shape;593;g5f81f938c2_0_147"/>
          <p:cNvGraphicFramePr/>
          <p:nvPr/>
        </p:nvGraphicFramePr>
        <p:xfrm>
          <a:off x="952500" y="16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{BEFC1868-5E86-41D7-B59F-A898217AF21C}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Sepsis: 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Sepsis: 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Sepsis: 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188471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22686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Sepsis: 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4" name="Google Shape;594;g5f81f938c2_0_147"/>
          <p:cNvSpPr txBox="1"/>
          <p:nvPr/>
        </p:nvSpPr>
        <p:spPr>
          <a:xfrm>
            <a:off x="1174625" y="2989050"/>
            <a:ext cx="33126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Normalized Utility Score: 0.370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Accuracy: 0.885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Sensitivity: 0.542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Precision: 0.0961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g5f81f938c2_0_147"/>
          <p:cNvSpPr txBox="1"/>
          <p:nvPr/>
        </p:nvSpPr>
        <p:spPr>
          <a:xfrm>
            <a:off x="4878900" y="2989050"/>
            <a:ext cx="33126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F1 Score: 0.163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AUROC: 0.823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AUPRC: 0.101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f8d23f2c5_0_19"/>
          <p:cNvSpPr txBox="1"/>
          <p:nvPr>
            <p:ph type="title"/>
          </p:nvPr>
        </p:nvSpPr>
        <p:spPr>
          <a:xfrm>
            <a:off x="1303800" y="713950"/>
            <a:ext cx="70305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Performance: Tensorboard</a:t>
            </a:r>
            <a:endParaRPr/>
          </a:p>
        </p:txBody>
      </p:sp>
      <p:sp>
        <p:nvSpPr>
          <p:cNvPr id="601" name="Google Shape;601;g5f8d23f2c5_0_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2" name="Google Shape;602;g5f8d23f2c5_0_19"/>
          <p:cNvPicPr preferRelativeResize="0"/>
          <p:nvPr/>
        </p:nvPicPr>
        <p:blipFill rotWithShape="1">
          <a:blip r:embed="rId3">
            <a:alphaModFix/>
          </a:blip>
          <a:srcRect b="52180" l="56790" r="21472" t="16243"/>
          <a:stretch/>
        </p:blipFill>
        <p:spPr>
          <a:xfrm>
            <a:off x="836375" y="2378925"/>
            <a:ext cx="3333214" cy="21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5f8d23f2c5_0_19"/>
          <p:cNvPicPr preferRelativeResize="0"/>
          <p:nvPr/>
        </p:nvPicPr>
        <p:blipFill rotWithShape="1">
          <a:blip r:embed="rId3">
            <a:alphaModFix/>
          </a:blip>
          <a:srcRect b="1986" l="56790" r="21472" t="66436"/>
          <a:stretch/>
        </p:blipFill>
        <p:spPr>
          <a:xfrm>
            <a:off x="4779540" y="2378925"/>
            <a:ext cx="3333214" cy="21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5f8d23f2c5_0_19"/>
          <p:cNvSpPr txBox="1"/>
          <p:nvPr/>
        </p:nvSpPr>
        <p:spPr>
          <a:xfrm>
            <a:off x="1232025" y="1853050"/>
            <a:ext cx="1702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Training Accuracy</a:t>
            </a:r>
            <a:endParaRPr b="1" sz="1200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Validation Accuracy</a:t>
            </a:r>
            <a:endParaRPr b="1" sz="1200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5" name="Google Shape;605;g5f8d23f2c5_0_19"/>
          <p:cNvSpPr txBox="1"/>
          <p:nvPr/>
        </p:nvSpPr>
        <p:spPr>
          <a:xfrm>
            <a:off x="5295875" y="1853050"/>
            <a:ext cx="1702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Training Loss</a:t>
            </a:r>
            <a:endParaRPr b="1" sz="1200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Validation Loss</a:t>
            </a:r>
            <a:endParaRPr b="1" sz="1200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Key Takeaways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1" name="Google Shape;611;p10"/>
          <p:cNvSpPr txBox="1"/>
          <p:nvPr>
            <p:ph idx="1" type="body"/>
          </p:nvPr>
        </p:nvSpPr>
        <p:spPr>
          <a:xfrm>
            <a:off x="680400" y="1422000"/>
            <a:ext cx="81456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Importance of imputation method for time-series data</a:t>
            </a:r>
            <a:br>
              <a:rPr lang="en-US"/>
            </a:br>
            <a:r>
              <a:rPr lang="en-US"/>
              <a:t>	- Especially when features have different temporal resolutions</a:t>
            </a:r>
            <a:br>
              <a:rPr lang="en-US"/>
            </a:br>
            <a:endParaRPr/>
          </a:p>
          <a:p>
            <a:pPr indent="-342900" lvl="0" marL="457200" marR="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</a:rPr>
              <a:t>Methods to automate parameter searching for Neural Networks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Default loss function and metrics are insufficient for our clinical problem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2" name="Google Shape;61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0" name="Google Shape;270;p2"/>
          <p:cNvSpPr txBox="1"/>
          <p:nvPr>
            <p:ph idx="1" type="body"/>
          </p:nvPr>
        </p:nvSpPr>
        <p:spPr>
          <a:xfrm>
            <a:off x="984214" y="1464527"/>
            <a:ext cx="78927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Current diagnostic tools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are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limited in their ability to make early detections/predict</a:t>
            </a:r>
            <a:r>
              <a:rPr lang="en-US"/>
              <a:t>ions on sepsis </a:t>
            </a:r>
            <a:r>
              <a:rPr lang="en-US"/>
              <a:t>occurrence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With ever-increasing capacity to collect and monitor physiological markers in patients, deep learning approaches could utilize large scale clinical data and develop better models to detect sepsis early and accurately.</a:t>
            </a:r>
            <a:endParaRPr/>
          </a:p>
        </p:txBody>
      </p:sp>
      <p:sp>
        <p:nvSpPr>
          <p:cNvPr id="271" name="Google Shape;271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f81f938c2_0_160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Limitations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8" name="Google Shape;618;g5f81f938c2_0_160"/>
          <p:cNvSpPr txBox="1"/>
          <p:nvPr>
            <p:ph idx="1" type="body"/>
          </p:nvPr>
        </p:nvSpPr>
        <p:spPr>
          <a:xfrm>
            <a:off x="933178" y="1421997"/>
            <a:ext cx="78927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Confusion matrix is not a fair representation of the model performance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Model predicting sepsis early would be considered a false positive in the CM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 is optimizing based on accuracy, which is not the main parameter we are trying to optimize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Loss can decrease, but this may be due to the model predicting “no” for all sepsis cases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Of &gt;20 billion possible models, we tested 95</a:t>
            </a:r>
            <a:endParaRPr/>
          </a:p>
          <a:p>
            <a:pPr indent="-311150" lvl="1" marL="9144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Would take ~5 million years to run on GCP</a:t>
            </a:r>
            <a:endParaRPr/>
          </a:p>
        </p:txBody>
      </p:sp>
      <p:sp>
        <p:nvSpPr>
          <p:cNvPr id="619" name="Google Shape;619;g5f81f938c2_0_1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f81f93dfb_0_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Directions</a:t>
            </a:r>
            <a:endParaRPr/>
          </a:p>
        </p:txBody>
      </p:sp>
      <p:sp>
        <p:nvSpPr>
          <p:cNvPr id="625" name="Google Shape;625;g5f81f93dfb_0_5"/>
          <p:cNvSpPr txBox="1"/>
          <p:nvPr>
            <p:ph idx="1" type="body"/>
          </p:nvPr>
        </p:nvSpPr>
        <p:spPr>
          <a:xfrm>
            <a:off x="1303800" y="1298700"/>
            <a:ext cx="70305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Evaluate more potential models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Evaluate model with test data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Evaluate each model at specific time steps for each individual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Include custom loss function as a hyperparameter</a:t>
            </a:r>
            <a:endParaRPr/>
          </a:p>
        </p:txBody>
      </p:sp>
      <p:sp>
        <p:nvSpPr>
          <p:cNvPr id="626" name="Google Shape;626;g5f81f93dfb_0_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f8d23f3a1_1_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" name="Google Shape;632;g5f8d23f3a1_1_0"/>
          <p:cNvSpPr txBox="1"/>
          <p:nvPr/>
        </p:nvSpPr>
        <p:spPr>
          <a:xfrm>
            <a:off x="43125" y="1092650"/>
            <a:ext cx="9144000" cy="22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Nunito"/>
                <a:ea typeface="Nunito"/>
                <a:cs typeface="Nunito"/>
                <a:sym typeface="Nunito"/>
              </a:rPr>
              <a:t>Questions?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277" name="Google Shape;277;p3"/>
          <p:cNvSpPr txBox="1"/>
          <p:nvPr>
            <p:ph idx="1" type="body"/>
          </p:nvPr>
        </p:nvSpPr>
        <p:spPr>
          <a:xfrm>
            <a:off x="911913" y="1277394"/>
            <a:ext cx="7892700" cy="4034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data is from an ongoing Computing in Cardiology Challenge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40 336 patients are recorded in the dataset. Each individual data consists of 41 clinical measurements (40 of which are time-dependent; 1 is the sepsis label, which has been shifted six hours ahead)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number of observations per individual is dependent on the time in which the patient was in the ICU (one observation corresponds to one hour). </a:t>
            </a:r>
            <a:endParaRPr/>
          </a:p>
          <a:p>
            <a:pPr indent="-342900" lvl="0" marL="457200" rtl="0" algn="l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total, the dataset has 1 522 210 observations</a:t>
            </a:r>
            <a:endParaRPr/>
          </a:p>
        </p:txBody>
      </p:sp>
      <p:sp>
        <p:nvSpPr>
          <p:cNvPr id="278" name="Google Shape;278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84116d3a_0_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5f84116d3a_0_0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Length of ICU Stay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5" name="Google Shape;285;g5f84116d3a_0_0"/>
          <p:cNvPicPr preferRelativeResize="0"/>
          <p:nvPr/>
        </p:nvPicPr>
        <p:blipFill rotWithShape="1">
          <a:blip r:embed="rId3">
            <a:alphaModFix/>
          </a:blip>
          <a:srcRect b="7875" l="0" r="0" t="11021"/>
          <a:stretch/>
        </p:blipFill>
        <p:spPr>
          <a:xfrm>
            <a:off x="152400" y="1960088"/>
            <a:ext cx="8839199" cy="215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5f84116d3a_0_0"/>
          <p:cNvSpPr txBox="1"/>
          <p:nvPr/>
        </p:nvSpPr>
        <p:spPr>
          <a:xfrm>
            <a:off x="3195375" y="1592300"/>
            <a:ext cx="315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Average ICU Stay: 37.5 hours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8d23f2c5_0_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g5f8d23f2c5_0_8"/>
          <p:cNvSpPr txBox="1"/>
          <p:nvPr>
            <p:ph idx="4294967295" type="title"/>
          </p:nvPr>
        </p:nvSpPr>
        <p:spPr>
          <a:xfrm>
            <a:off x="1056750" y="2166250"/>
            <a:ext cx="70305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there’s a lot of missing data.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f8d23f2c5_0_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g5f8d23f2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988" y="1357600"/>
            <a:ext cx="6258024" cy="38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5f8d23f2c5_0_0"/>
          <p:cNvSpPr txBox="1"/>
          <p:nvPr>
            <p:ph type="title"/>
          </p:nvPr>
        </p:nvSpPr>
        <p:spPr>
          <a:xfrm>
            <a:off x="1256025" y="713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Missing Data  (1 of 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4116d3a_0_9"/>
          <p:cNvSpPr txBox="1"/>
          <p:nvPr>
            <p:ph type="title"/>
          </p:nvPr>
        </p:nvSpPr>
        <p:spPr>
          <a:xfrm>
            <a:off x="1303800" y="710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Missing Data  (2 of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f84116d3a_0_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g5f84116d3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13" y="1222550"/>
            <a:ext cx="6353375" cy="39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